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40" d="100"/>
          <a:sy n="40" d="100"/>
        </p:scale>
        <p:origin x="1402" y="9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CA3CED-AC8B-45F8-924E-317372574F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BA08822-8EC2-4EB4-9554-70F083DA8A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0DC5081-FE67-4DAD-8EC6-B5965A14B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A23A3-A590-449E-89FE-D314D0732508}" type="datetimeFigureOut">
              <a:rPr lang="ru-RU" smtClean="0"/>
              <a:t>07.03.2020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CAB1D14-B006-4BCD-B02A-3409ED5FC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BB21C94-907D-425A-A640-CD3B2BD5B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17537-74BA-49DE-9083-3991CD914F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2678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9C5A2B-E6A1-4A2E-8FD9-6CB8B964A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83F6354-0E6D-4476-B6AA-ACD6652B8D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A0E88AB-18B7-42B3-BC13-048B71EFB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A23A3-A590-449E-89FE-D314D0732508}" type="datetimeFigureOut">
              <a:rPr lang="ru-RU" smtClean="0"/>
              <a:t>07.03.2020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4AAC800-E302-4036-8477-3FCB1AACA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0710D9-3993-4D8B-B99A-5652F3038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17537-74BA-49DE-9083-3991CD914F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0311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D5FA304-67FE-4EC6-8EF9-F594907AC2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A2BD985-8587-4071-938C-FE199FE534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8FC8518-727C-4912-A882-638413AE5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A23A3-A590-449E-89FE-D314D0732508}" type="datetimeFigureOut">
              <a:rPr lang="ru-RU" smtClean="0"/>
              <a:t>07.03.2020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E84455-8F15-42F4-80F5-A057E830E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A15DC82-D7F0-4725-8AD2-A0FE6AAAC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17537-74BA-49DE-9083-3991CD914F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1292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936115-6326-4A4A-9408-F1E749F5F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B37B1B-CEC9-4659-A3AD-A06DEF3B98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67E106F-9775-4049-89D4-3DEF1F2F1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A23A3-A590-449E-89FE-D314D0732508}" type="datetimeFigureOut">
              <a:rPr lang="ru-RU" smtClean="0"/>
              <a:t>07.03.2020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6F48CB-1D92-43A2-B4FE-EA3DD1114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1ABD0FE-2ABE-4665-BDBB-4193982F5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17537-74BA-49DE-9083-3991CD914F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1684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245C2B-FFA3-427C-A248-151959152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D14D047-C43C-4A99-B8FA-A8247DCFD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D813688-B36B-4BE5-89D1-D0A9161D1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A23A3-A590-449E-89FE-D314D0732508}" type="datetimeFigureOut">
              <a:rPr lang="ru-RU" smtClean="0"/>
              <a:t>07.03.2020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A0E388F-9588-4EA0-B9CF-64383F3BE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0DA39A0-55DF-444F-997C-4B8B26FC5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17537-74BA-49DE-9083-3991CD914F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262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0F4B51-CB95-44F0-9D89-431CCCF75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ACBECF3-0710-404F-ABFF-BCBF648578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3F1511F-6C6E-4110-B835-2B24F33BA4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BA516F8-96DA-47D9-8F89-46E730551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A23A3-A590-449E-89FE-D314D0732508}" type="datetimeFigureOut">
              <a:rPr lang="ru-RU" smtClean="0"/>
              <a:t>07.03.2020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4F52C86-38B4-4211-9D5A-F8E17B069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959AD52-E9D7-4DF2-9262-CCD1C22FC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17537-74BA-49DE-9083-3991CD914F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920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A722EE-9E5F-4400-9939-866606DB4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526F8E6-A036-4B78-A122-4E4D27B28B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E0DBD0D-FF2A-47F9-8CA7-698F7EBF7B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51D7582-AB70-47B4-B73F-4BDFC0317B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04F1834-71FD-4F7A-B026-0BF91E077F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D5F495B-1FBE-4F21-BBA9-23630F5F4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A23A3-A590-449E-89FE-D314D0732508}" type="datetimeFigureOut">
              <a:rPr lang="ru-RU" smtClean="0"/>
              <a:t>07.03.2020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88F73D5-D318-4F4D-9E10-DC44DDDDC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130ECF6-339A-4FF2-A57A-2B04C0E4B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17537-74BA-49DE-9083-3991CD914F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9759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F79F7C-7370-4AEA-A737-EE363BB50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272D3AC-CC61-4E91-B7D5-575AA530B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A23A3-A590-449E-89FE-D314D0732508}" type="datetimeFigureOut">
              <a:rPr lang="ru-RU" smtClean="0"/>
              <a:t>07.03.2020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2046BB7-1A71-4528-992B-ED52EDC89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4234665-D89E-4594-A8DD-4C7834FAA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17537-74BA-49DE-9083-3991CD914F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7146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E71894A-D07F-4F92-97B9-3B018DB14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A23A3-A590-449E-89FE-D314D0732508}" type="datetimeFigureOut">
              <a:rPr lang="ru-RU" smtClean="0"/>
              <a:t>07.03.2020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2BE5DF4-A12A-4DB2-8D87-CDB00F349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B4C3016-EEAE-4350-BDF5-83AAC7A0D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17537-74BA-49DE-9083-3991CD914F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4179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DED6BE-384F-4F2B-9134-E7709939C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3482245-9A85-423C-918D-3F7174F6D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A9F88D0-BDD1-4212-971C-6BBAD6ABBA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D458B73-A484-4500-94C4-D7D46F768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A23A3-A590-449E-89FE-D314D0732508}" type="datetimeFigureOut">
              <a:rPr lang="ru-RU" smtClean="0"/>
              <a:t>07.03.2020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9A03659-A0BD-4AC6-B7E0-D930155E2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2099497-E02B-4E90-8902-EA7E61878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17537-74BA-49DE-9083-3991CD914F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4182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C82389-A976-4070-9EDB-0076C12DE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18A3852-43B2-42C7-83A7-E1D80DBDAF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4C760FF-878A-4773-ADDC-9AC0102579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5999667-59B7-4824-A414-EC7ECCB4A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A23A3-A590-449E-89FE-D314D0732508}" type="datetimeFigureOut">
              <a:rPr lang="ru-RU" smtClean="0"/>
              <a:t>07.03.2020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94A17E3-05DB-4993-9868-AC83CCFD2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3C9B576-0998-44D2-BE30-750DBFDB3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17537-74BA-49DE-9083-3991CD914F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475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30194E-8BD1-40BA-A965-2B0C78CC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D1F2641-7DC6-446F-B9CB-A54BA1EFE3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AF85F61-19FE-44E4-A7D1-D3DBF17FC5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3A23A3-A590-449E-89FE-D314D0732508}" type="datetimeFigureOut">
              <a:rPr lang="ru-RU" smtClean="0"/>
              <a:t>07.03.2020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E18B747-7B07-4354-BC2D-2540E0EB20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6AC00DB-CF5C-4A3B-BBF3-36828D0EDB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417537-74BA-49DE-9083-3991CD914F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2566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eniusmarketing.me/lab/instrukciya-kak-nastroit-i-sdelat-rassylku-v-mailchimp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CE56E0-5D46-4266-A170-4CEC41330E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rgbClr val="FF0000"/>
          </a:solidFill>
        </p:spPr>
        <p:txBody>
          <a:bodyPr>
            <a:normAutofit/>
          </a:bodyPr>
          <a:lstStyle/>
          <a:p>
            <a:r>
              <a:rPr lang="ru-RU" sz="8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Как попасть в топ </a:t>
            </a:r>
            <a:r>
              <a:rPr lang="ru-RU" sz="8000" dirty="0" err="1">
                <a:solidFill>
                  <a:schemeClr val="bg1"/>
                </a:solidFill>
                <a:latin typeface="Bahnschrift SemiBold SemiConden" panose="020B0502040204020203" pitchFamily="34" charset="0"/>
              </a:rPr>
              <a:t>YouTube</a:t>
            </a:r>
            <a:endParaRPr lang="ru-RU" sz="8000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645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338F869-90A5-48FE-825E-2CCDB5E06F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1797" y="914400"/>
            <a:ext cx="9768405" cy="5029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CCC2F15B-A208-47B2-AF3B-7EE47E408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4625"/>
            <a:ext cx="12746079" cy="48164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55F6ED4-F781-47CE-9EBF-DEFCA44B3B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76363"/>
            <a:ext cx="12009234" cy="4090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>
            <a:extLst>
              <a:ext uri="{FF2B5EF4-FFF2-40B4-BE49-F238E27FC236}">
                <a16:creationId xmlns:a16="http://schemas.microsoft.com/office/drawing/2014/main" id="{DAC373CD-0F96-4327-A742-8220EAB268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547" y="1362077"/>
            <a:ext cx="11500904" cy="4090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498286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E786FDF8-E210-4055-BA3E-AEACFD02CE58}"/>
              </a:ext>
            </a:extLst>
          </p:cNvPr>
          <p:cNvGrpSpPr/>
          <p:nvPr/>
        </p:nvGrpSpPr>
        <p:grpSpPr>
          <a:xfrm>
            <a:off x="4" y="0"/>
            <a:ext cx="12191996" cy="6864298"/>
            <a:chOff x="5236030" y="2355902"/>
            <a:chExt cx="12191996" cy="6864298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4CF8FA1E-D4C3-4E6A-BC93-542FDF1917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3670783" y="3921149"/>
              <a:ext cx="6864296" cy="3733802"/>
            </a:xfrm>
            <a:prstGeom prst="rect">
              <a:avLst/>
            </a:prstGeom>
          </p:spPr>
        </p:pic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FF010107-081C-417D-BE7F-45AC0BE17C76}"/>
                </a:ext>
              </a:extLst>
            </p:cNvPr>
            <p:cNvSpPr/>
            <p:nvPr/>
          </p:nvSpPr>
          <p:spPr>
            <a:xfrm>
              <a:off x="7625445" y="2362200"/>
              <a:ext cx="9802581" cy="6858000"/>
            </a:xfrm>
            <a:prstGeom prst="rect">
              <a:avLst/>
            </a:prstGeom>
            <a:solidFill>
              <a:srgbClr val="C00000"/>
            </a:solidFill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lvl="0" indent="-2857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endParaRPr lang="en-US" sz="2800" dirty="0">
                <a:latin typeface="Bahnschrift SemiBold SemiConden" panose="020B0502040204020203" pitchFamily="34" charset="0"/>
              </a:endParaRPr>
            </a:p>
            <a:p>
              <a:pPr marL="285750" lvl="0" indent="-2857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Bahnschrift SemiBold SemiConden" panose="020B0502040204020203" pitchFamily="34" charset="0"/>
                </a:rPr>
                <a:t>Определяем, что мы хотим записывать.</a:t>
              </a:r>
              <a:endParaRPr lang="en-US" sz="2800" dirty="0">
                <a:latin typeface="Bahnschrift SemiBold SemiConden" panose="020B0502040204020203" pitchFamily="34" charset="0"/>
              </a:endParaRPr>
            </a:p>
            <a:p>
              <a:pPr marL="285750" lvl="0" indent="-2857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endParaRPr lang="ru-RU" sz="2800" dirty="0">
                <a:latin typeface="Bahnschrift SemiBold SemiConden" panose="020B0502040204020203" pitchFamily="34" charset="0"/>
              </a:endParaRPr>
            </a:p>
            <a:p>
              <a:pPr marL="285750" lvl="0" indent="-2857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Bahnschrift SemiBold SemiConden" panose="020B0502040204020203" pitchFamily="34" charset="0"/>
                </a:rPr>
                <a:t>Ищем каналы, которые по тематике похожи на наши, только набирают популярность, но уже имеют неплохие просмотры.</a:t>
              </a:r>
              <a:endParaRPr lang="en-US" sz="2800" dirty="0">
                <a:latin typeface="Bahnschrift SemiBold SemiConden" panose="020B0502040204020203" pitchFamily="34" charset="0"/>
              </a:endParaRPr>
            </a:p>
            <a:p>
              <a:pPr marL="285750" lvl="0" indent="-2857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endParaRPr lang="ru-RU" sz="2800" dirty="0">
                <a:latin typeface="Bahnschrift SemiBold SemiConden" panose="020B0502040204020203" pitchFamily="34" charset="0"/>
              </a:endParaRPr>
            </a:p>
            <a:p>
              <a:pPr marL="285750" lvl="0" indent="-2857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Bahnschrift SemiBold SemiConden" panose="020B0502040204020203" pitchFamily="34" charset="0"/>
                </a:rPr>
                <a:t>Берем минимум 5 каналов, анализируем “ключи” и берем ВЧ (высокочастотные).</a:t>
              </a:r>
              <a:endParaRPr lang="en-US" sz="2800" dirty="0">
                <a:latin typeface="Bahnschrift SemiBold SemiConden" panose="020B0502040204020203" pitchFamily="34" charset="0"/>
              </a:endParaRPr>
            </a:p>
            <a:p>
              <a:pPr marL="285750" lvl="0" indent="-2857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endParaRPr lang="ru-RU" sz="2800" dirty="0">
                <a:latin typeface="Bahnschrift SemiBold SemiConden" panose="020B0502040204020203" pitchFamily="34" charset="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ru-RU" sz="2800" dirty="0">
                  <a:latin typeface="Bahnschrift SemiBold SemiConden" panose="020B0502040204020203" pitchFamily="34" charset="0"/>
                </a:rPr>
                <a:t>Пишем название видео с точным вхождением </a:t>
              </a:r>
              <a:r>
                <a:rPr lang="ru-RU" sz="2800" dirty="0" err="1">
                  <a:latin typeface="Bahnschrift SemiBold SemiConden" panose="020B0502040204020203" pitchFamily="34" charset="0"/>
                </a:rPr>
                <a:t>ключевика</a:t>
              </a:r>
              <a:r>
                <a:rPr lang="ru-RU" sz="2800" dirty="0">
                  <a:latin typeface="Bahnschrift SemiBold SemiConden" panose="020B0502040204020203" pitchFamily="34" charset="0"/>
                </a:rPr>
                <a:t>. Для этого вбиваем в поиск наш “ключ” и смотрим, что по нему есть. Делаем похожую стилистику оформления названия, но не копируем.</a:t>
              </a:r>
            </a:p>
          </p:txBody>
        </p:sp>
      </p:grp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03D44E91-05E0-4509-BBCA-BE32B8C91CD4}"/>
              </a:ext>
            </a:extLst>
          </p:cNvPr>
          <p:cNvGrpSpPr/>
          <p:nvPr/>
        </p:nvGrpSpPr>
        <p:grpSpPr>
          <a:xfrm>
            <a:off x="0" y="6297"/>
            <a:ext cx="12192000" cy="6858000"/>
            <a:chOff x="0" y="0"/>
            <a:chExt cx="12192000" cy="6858000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60689CA2-90EA-479C-8CD2-26614C3CFF3E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92A9E29-509B-453B-BAE7-EA4C43AFF07F}"/>
                </a:ext>
              </a:extLst>
            </p:cNvPr>
            <p:cNvSpPr/>
            <p:nvPr/>
          </p:nvSpPr>
          <p:spPr>
            <a:xfrm>
              <a:off x="503810" y="2453207"/>
              <a:ext cx="9876422" cy="25545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ru-RU" sz="8000" dirty="0">
                  <a:solidFill>
                    <a:srgbClr val="000000"/>
                  </a:solidFill>
                  <a:latin typeface="Bahnschrift SemiBold SemiConden" panose="020B0502040204020203" pitchFamily="34" charset="0"/>
                  <a:ea typeface="Arial" panose="020B0604020202020204" pitchFamily="34" charset="0"/>
                </a:rPr>
                <a:t>Подберите правильные</a:t>
              </a:r>
              <a:endParaRPr lang="en-US" sz="8000" dirty="0">
                <a:solidFill>
                  <a:srgbClr val="000000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endParaRPr>
            </a:p>
            <a:p>
              <a:r>
                <a:rPr lang="ru-RU" sz="8000" dirty="0">
                  <a:solidFill>
                    <a:srgbClr val="000000"/>
                  </a:solidFill>
                  <a:latin typeface="Bahnschrift SemiBold SemiConden" panose="020B0502040204020203" pitchFamily="34" charset="0"/>
                  <a:ea typeface="Arial" panose="020B0604020202020204" pitchFamily="34" charset="0"/>
                </a:rPr>
                <a:t> ключевые запросы</a:t>
              </a:r>
              <a:endParaRPr lang="ru-RU" sz="8000" dirty="0">
                <a:latin typeface="Bahnschrift SemiBold SemiConden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784507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4.07407E-6 L 0.00221 -0.9138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" y="-4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79BF7C2-26DC-4DE5-B33F-91483FA83C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8131126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EFAE8C8-FFA4-406E-A769-AC3E8A0142D5}"/>
              </a:ext>
            </a:extLst>
          </p:cNvPr>
          <p:cNvSpPr/>
          <p:nvPr/>
        </p:nvSpPr>
        <p:spPr>
          <a:xfrm>
            <a:off x="-1" y="1943100"/>
            <a:ext cx="12192000" cy="49149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000" dirty="0">
              <a:latin typeface="Bahnschrift SemiBold SemiConden" panose="020B0502040204020203" pitchFamily="34" charset="0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793F23FE-75C0-4A18-854A-0A69A1117D5F}"/>
              </a:ext>
            </a:extLst>
          </p:cNvPr>
          <p:cNvSpPr/>
          <p:nvPr/>
        </p:nvSpPr>
        <p:spPr>
          <a:xfrm>
            <a:off x="314324" y="2792438"/>
            <a:ext cx="11563350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4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Делайте качественное видео, </a:t>
            </a:r>
            <a:r>
              <a:rPr lang="ru-RU" sz="4400" dirty="0">
                <a:solidFill>
                  <a:srgbClr val="00B0F0"/>
                </a:solidFill>
                <a:latin typeface="Bahnschrift SemiBold SemiConden" panose="020B0502040204020203" pitchFamily="34" charset="0"/>
              </a:rPr>
              <a:t>которое покорит вашу аудиторию</a:t>
            </a:r>
            <a:r>
              <a:rPr lang="ru-RU" sz="44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. Звук, картинка, содержание. Все должно быть на уровне. Если одна из составляющих плохая — негодный весь контент.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2547BD91-3F80-4EB3-B52B-5324297FE89A}"/>
              </a:ext>
            </a:extLst>
          </p:cNvPr>
          <p:cNvSpPr/>
          <p:nvPr/>
        </p:nvSpPr>
        <p:spPr>
          <a:xfrm>
            <a:off x="314323" y="2826901"/>
            <a:ext cx="11563350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4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Обратите внимание на показатель </a:t>
            </a:r>
            <a:r>
              <a:rPr lang="ru-RU" sz="4400" dirty="0">
                <a:solidFill>
                  <a:srgbClr val="00B050"/>
                </a:solidFill>
                <a:latin typeface="Bahnschrift SemiBold SemiConden" panose="020B0502040204020203" pitchFamily="34" charset="0"/>
              </a:rPr>
              <a:t>удержания видео</a:t>
            </a:r>
            <a:r>
              <a:rPr lang="ru-RU" sz="44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. Это критерий качества вашего ролика. Он показывает, сколько людей досмотрели ваше видео до конца.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E7BB1C32-CC62-4287-8C6C-F509D3E41B1C}"/>
              </a:ext>
            </a:extLst>
          </p:cNvPr>
          <p:cNvSpPr/>
          <p:nvPr/>
        </p:nvSpPr>
        <p:spPr>
          <a:xfrm>
            <a:off x="471486" y="2199947"/>
            <a:ext cx="1156335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dirty="0" err="1">
                <a:solidFill>
                  <a:schemeClr val="bg1"/>
                </a:solidFill>
                <a:latin typeface="Bahnschrift SemiBold SemiConden" panose="020B0502040204020203" pitchFamily="34" charset="0"/>
              </a:rPr>
              <a:t>YouTube</a:t>
            </a:r>
            <a:r>
              <a:rPr lang="ru-RU" sz="4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 органически продвигает видео с большим удержанием. Чем </a:t>
            </a:r>
            <a:r>
              <a:rPr lang="ru-RU" sz="4000" dirty="0">
                <a:solidFill>
                  <a:srgbClr val="92D050"/>
                </a:solidFill>
                <a:latin typeface="Bahnschrift SemiBold SemiConden" panose="020B0502040204020203" pitchFamily="34" charset="0"/>
              </a:rPr>
              <a:t>выше удержание ролика </a:t>
            </a:r>
            <a:r>
              <a:rPr lang="ru-RU" sz="4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в процентах и в минутах, тем </a:t>
            </a:r>
            <a:r>
              <a:rPr lang="ru-RU" sz="4000" dirty="0">
                <a:solidFill>
                  <a:srgbClr val="92D050"/>
                </a:solidFill>
                <a:latin typeface="Bahnschrift SemiBold SemiConden" panose="020B0502040204020203" pitchFamily="34" charset="0"/>
              </a:rPr>
              <a:t>выше он в колонке похожих видео</a:t>
            </a:r>
            <a:r>
              <a:rPr lang="ru-RU" sz="4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. Т.е. создавая качественный контент, который подтверждается высоким уровнем удержания, вы обгоняете видео конкурентов и забираете основную часть трафика.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F060DFB6-5807-42E3-AA8D-857A2A5D2974}"/>
              </a:ext>
            </a:extLst>
          </p:cNvPr>
          <p:cNvSpPr/>
          <p:nvPr/>
        </p:nvSpPr>
        <p:spPr>
          <a:xfrm>
            <a:off x="-2176464" y="256848"/>
            <a:ext cx="16859249" cy="813112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latin typeface="Bahnschrift SemiBold SemiConden" panose="020B0502040204020203" pitchFamily="34" charset="0"/>
              </a:rPr>
              <a:t>Рекомендации:</a:t>
            </a:r>
          </a:p>
          <a:p>
            <a:pPr algn="ctr"/>
            <a:r>
              <a:rPr lang="ru-RU" sz="3200" dirty="0">
                <a:latin typeface="Bahnschrift SemiBold SemiConden" panose="020B0502040204020203" pitchFamily="34" charset="0"/>
              </a:rPr>
              <a:t>●	Тестируйте разные форматы и смотрите, какие ролики лучше </a:t>
            </a:r>
          </a:p>
          <a:p>
            <a:pPr algn="ctr"/>
            <a:r>
              <a:rPr lang="ru-RU" sz="3200" dirty="0">
                <a:latin typeface="Bahnschrift SemiBold SemiConden" panose="020B0502040204020203" pitchFamily="34" charset="0"/>
              </a:rPr>
              <a:t>всего удерживают внимание вашего пользователя.</a:t>
            </a:r>
          </a:p>
          <a:p>
            <a:pPr algn="ctr"/>
            <a:r>
              <a:rPr lang="ru-RU" sz="3200" dirty="0">
                <a:latin typeface="Bahnschrift SemiBold SemiConden" panose="020B0502040204020203" pitchFamily="34" charset="0"/>
              </a:rPr>
              <a:t>●	Сравнивайте качество своих видео с роликами </a:t>
            </a:r>
            <a:r>
              <a:rPr lang="ru-RU" sz="3200" dirty="0">
                <a:solidFill>
                  <a:srgbClr val="FF0000"/>
                </a:solidFill>
                <a:latin typeface="Bahnschrift SemiBold SemiConden" panose="020B0502040204020203" pitchFamily="34" charset="0"/>
              </a:rPr>
              <a:t>конкурентов</a:t>
            </a:r>
            <a:r>
              <a:rPr lang="ru-RU" sz="3200" dirty="0">
                <a:latin typeface="Bahnschrift SemiBold SemiConden" panose="020B0502040204020203" pitchFamily="34" charset="0"/>
              </a:rPr>
              <a:t>. </a:t>
            </a:r>
          </a:p>
          <a:p>
            <a:pPr algn="ctr"/>
            <a:r>
              <a:rPr lang="ru-RU" sz="3200" dirty="0">
                <a:latin typeface="Bahnschrift SemiBold SemiConden" panose="020B0502040204020203" pitchFamily="34" charset="0"/>
              </a:rPr>
              <a:t>Ваша задача — делать качество на уровне или лучше.</a:t>
            </a: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A18373CA-A1ED-42DA-9DC3-F7FA480F36B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7288A4C0-CFBB-493B-BAC9-3AED59EABF1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A97FC3D9-B02F-4C47-BEE9-9B372EDF31C6}"/>
                </a:ext>
              </a:extLst>
            </p:cNvPr>
            <p:cNvSpPr/>
            <p:nvPr/>
          </p:nvSpPr>
          <p:spPr>
            <a:xfrm>
              <a:off x="1085851" y="1085850"/>
              <a:ext cx="7886700" cy="37856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39700" marR="139700" algn="just">
                <a:spcBef>
                  <a:spcPts val="1100"/>
                </a:spcBef>
                <a:spcAft>
                  <a:spcPts val="1100"/>
                </a:spcAft>
              </a:pPr>
              <a:r>
                <a:rPr lang="ru-RU" sz="8000" b="1" dirty="0">
                  <a:solidFill>
                    <a:srgbClr val="000000"/>
                  </a:solidFill>
                  <a:latin typeface="Bahnschrift SemiBold SemiConden" panose="020B0502040204020203" pitchFamily="34" charset="0"/>
                </a:rPr>
                <a:t>Создайте качественное видео</a:t>
              </a:r>
              <a:endParaRPr lang="ru-RU" sz="8000" b="1" dirty="0">
                <a:solidFill>
                  <a:srgbClr val="434343"/>
                </a:solidFill>
                <a:effectLst/>
                <a:latin typeface="Bahnschrift SemiBold SemiConden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1645617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97188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859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1" grpId="1"/>
      <p:bldP spid="12" grpId="0"/>
      <p:bldP spid="1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60B9B46-8E3A-4BA8-A83C-754BB1A482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9922" b="28828"/>
          <a:stretch/>
        </p:blipFill>
        <p:spPr>
          <a:xfrm>
            <a:off x="-6" y="-414049"/>
            <a:ext cx="12192000" cy="3352800"/>
          </a:xfrm>
          <a:prstGeom prst="rect">
            <a:avLst/>
          </a:prstGeom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C1CC0B1-6589-4560-A21E-1EFAD371693E}"/>
              </a:ext>
            </a:extLst>
          </p:cNvPr>
          <p:cNvSpPr/>
          <p:nvPr/>
        </p:nvSpPr>
        <p:spPr>
          <a:xfrm>
            <a:off x="0" y="1638300"/>
            <a:ext cx="12192000" cy="5219700"/>
          </a:xfrm>
          <a:prstGeom prst="rect">
            <a:avLst/>
          </a:prstGeom>
          <a:solidFill>
            <a:schemeClr val="tx2">
              <a:lumMod val="75000"/>
            </a:scheme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DCD48ADD-E938-4EBB-8187-671E2F69110F}"/>
              </a:ext>
            </a:extLst>
          </p:cNvPr>
          <p:cNvSpPr/>
          <p:nvPr/>
        </p:nvSpPr>
        <p:spPr>
          <a:xfrm>
            <a:off x="4100901" y="2752635"/>
            <a:ext cx="399019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7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Заголовок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A78BDD42-639D-4D28-9D27-133421E12AB6}"/>
              </a:ext>
            </a:extLst>
          </p:cNvPr>
          <p:cNvSpPr/>
          <p:nvPr/>
        </p:nvSpPr>
        <p:spPr>
          <a:xfrm>
            <a:off x="685800" y="3147551"/>
            <a:ext cx="1065779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9700" marR="139700" algn="just"/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Мы не смотрим запросы в Яндекс </a:t>
            </a:r>
            <a:r>
              <a:rPr lang="ru-RU" sz="3600" dirty="0" err="1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Wordstat</a:t>
            </a:r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, </a:t>
            </a:r>
            <a:r>
              <a:rPr lang="ru-RU" sz="3600" dirty="0" err="1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Google</a:t>
            </a:r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 </a:t>
            </a:r>
            <a:r>
              <a:rPr lang="ru-RU" sz="3600" dirty="0" err="1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Keyword</a:t>
            </a:r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 </a:t>
            </a:r>
            <a:r>
              <a:rPr lang="ru-RU" sz="3600" dirty="0" err="1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Planner</a:t>
            </a:r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 или других сервисах подбора </a:t>
            </a:r>
            <a:r>
              <a:rPr lang="ru-RU" sz="3600" dirty="0" err="1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ключевиков</a:t>
            </a:r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. Мы анализируем похожие каналы, которые только развиваются, но уже имеют неплохие просмотры. Популярные — не смотрим.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DAF92E4E-8FA8-411D-AC3A-5D18AB789839}"/>
              </a:ext>
            </a:extLst>
          </p:cNvPr>
          <p:cNvSpPr/>
          <p:nvPr/>
        </p:nvSpPr>
        <p:spPr>
          <a:xfrm>
            <a:off x="685800" y="3429000"/>
            <a:ext cx="1065779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9700" marR="139700" algn="just"/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Что мы делаем? Анализируем “ключи” за последний месяц. Выбираем лучшие по просмотрам и динамике. Забираем их себе.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54492FBB-5E0D-4ECC-B1A9-5E2FC736CF12}"/>
              </a:ext>
            </a:extLst>
          </p:cNvPr>
          <p:cNvSpPr/>
          <p:nvPr/>
        </p:nvSpPr>
        <p:spPr>
          <a:xfrm>
            <a:off x="767103" y="2839253"/>
            <a:ext cx="1065779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9700" marR="139700" algn="just"/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Если хотите в топ </a:t>
            </a:r>
            <a:r>
              <a:rPr lang="ru-RU" sz="3600" dirty="0" err="1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Google</a:t>
            </a:r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, оптимизируйте поисковой трафик. С ним сложнее. Берем низкочастотные </a:t>
            </a:r>
            <a:r>
              <a:rPr lang="ru-RU" sz="3600" dirty="0" err="1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ключевики</a:t>
            </a:r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 и создаем под них так много видео, пока не поднимется динамика трафика. После этого используем среднечастотные ключевые слова и так дальше.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1ADE0DD1-42A4-40E3-8CED-117C8501141C}"/>
              </a:ext>
            </a:extLst>
          </p:cNvPr>
          <p:cNvSpPr/>
          <p:nvPr/>
        </p:nvSpPr>
        <p:spPr>
          <a:xfrm>
            <a:off x="3947813" y="1473751"/>
            <a:ext cx="4296369" cy="13655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R="139700" lvl="0">
              <a:lnSpc>
                <a:spcPct val="115000"/>
              </a:lnSpc>
              <a:spcBef>
                <a:spcPts val="3000"/>
              </a:spcBef>
              <a:spcAft>
                <a:spcPts val="3000"/>
              </a:spcAft>
              <a:buClr>
                <a:srgbClr val="242424"/>
              </a:buClr>
            </a:pPr>
            <a:r>
              <a:rPr lang="ru-RU" sz="8000" dirty="0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Описание</a:t>
            </a:r>
            <a:endParaRPr lang="ru-RU" sz="8000" u="none" strike="noStrike" dirty="0">
              <a:solidFill>
                <a:schemeClr val="bg1"/>
              </a:solidFill>
              <a:effectLst/>
              <a:latin typeface="Bahnschrift SemiBold SemiConden" panose="020B0502040204020203" pitchFamily="34" charset="0"/>
              <a:ea typeface="Arial" panose="020B0604020202020204" pitchFamily="34" charset="0"/>
            </a:endParaRP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53A104BA-C38A-4BC9-80B0-A02C5316A10B}"/>
              </a:ext>
            </a:extLst>
          </p:cNvPr>
          <p:cNvSpPr/>
          <p:nvPr/>
        </p:nvSpPr>
        <p:spPr>
          <a:xfrm>
            <a:off x="767103" y="2902573"/>
            <a:ext cx="1065779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9700" marR="139700" algn="just"/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Описание нужно, чтобы </a:t>
            </a:r>
            <a:r>
              <a:rPr lang="ru-RU" sz="3600" dirty="0" err="1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YouTube</a:t>
            </a:r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 проиндексировал ваш ролик и понял, к какому типу видео вас отнести. После индексации он отправит его в похожие видео.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93C72FE4-53FC-4936-AFEE-CAE5FC2385FF}"/>
              </a:ext>
            </a:extLst>
          </p:cNvPr>
          <p:cNvSpPr/>
          <p:nvPr/>
        </p:nvSpPr>
        <p:spPr>
          <a:xfrm>
            <a:off x="848409" y="2867681"/>
            <a:ext cx="1065779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9700" marR="139700" algn="just"/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Теги помогают лучше индексировать ролики для похожих видео. </a:t>
            </a:r>
          </a:p>
          <a:p>
            <a:pPr marL="139700" marR="139700" algn="just"/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Обязательно вводите брендовый тег (название канала, лицо компании). Это поможет связать видео на вашем канале между собой, и </a:t>
            </a:r>
            <a:r>
              <a:rPr lang="ru-RU" sz="3600" dirty="0" err="1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YouTube</a:t>
            </a:r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 будет их лучше рекомендовать в похожих.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5D650C8A-30B8-4110-B612-5A202037383B}"/>
              </a:ext>
            </a:extLst>
          </p:cNvPr>
          <p:cNvSpPr/>
          <p:nvPr/>
        </p:nvSpPr>
        <p:spPr>
          <a:xfrm>
            <a:off x="5167940" y="1493762"/>
            <a:ext cx="2101857" cy="13655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R="139700" lvl="0">
              <a:lnSpc>
                <a:spcPct val="115000"/>
              </a:lnSpc>
              <a:spcBef>
                <a:spcPts val="3000"/>
              </a:spcBef>
              <a:spcAft>
                <a:spcPts val="3000"/>
              </a:spcAft>
              <a:buClr>
                <a:srgbClr val="242424"/>
              </a:buClr>
            </a:pPr>
            <a:r>
              <a:rPr lang="ru-RU" sz="8000" dirty="0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Теги</a:t>
            </a:r>
            <a:endParaRPr lang="ru-RU" sz="8000" u="none" strike="noStrike" dirty="0">
              <a:solidFill>
                <a:schemeClr val="bg1"/>
              </a:solidFill>
              <a:effectLst/>
              <a:latin typeface="Bahnschrift SemiBold SemiConden" panose="020B0502040204020203" pitchFamily="34" charset="0"/>
              <a:ea typeface="Arial" panose="020B0604020202020204" pitchFamily="34" charset="0"/>
            </a:endParaRP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BF30984C-0C6C-4570-9188-BD785B59D5F7}"/>
              </a:ext>
            </a:extLst>
          </p:cNvPr>
          <p:cNvSpPr/>
          <p:nvPr/>
        </p:nvSpPr>
        <p:spPr>
          <a:xfrm>
            <a:off x="767103" y="2945882"/>
            <a:ext cx="1065779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9700" marR="139700" algn="just"/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Делайте уникальные теги для каждого видео.</a:t>
            </a:r>
          </a:p>
          <a:p>
            <a:pPr marL="139700" marR="139700" algn="just"/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Оптимизируйте видео сразу после загрузки, в течение 30 минут. Это ваш лимит. Не успеете, </a:t>
            </a:r>
            <a:r>
              <a:rPr lang="ru-RU" sz="3600" dirty="0" err="1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YouTube</a:t>
            </a:r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 проиндексирует пустоту. Оно вам не надо.</a:t>
            </a: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69EFB9D7-B1D1-419C-9D00-C4D9318B12F0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2FDC78E4-EAF1-49ED-9C7B-B6E8C3FBA7E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3C667EE8-0BD8-4CFE-BC72-8EB92BCD63F3}"/>
                </a:ext>
              </a:extLst>
            </p:cNvPr>
            <p:cNvSpPr/>
            <p:nvPr/>
          </p:nvSpPr>
          <p:spPr>
            <a:xfrm>
              <a:off x="848409" y="1815584"/>
              <a:ext cx="10495181" cy="25545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ru-RU" sz="8000" dirty="0">
                  <a:solidFill>
                    <a:srgbClr val="000000"/>
                  </a:solidFill>
                  <a:latin typeface="Bahnschrift SemiBold SemiConden" panose="020B0502040204020203" pitchFamily="34" charset="0"/>
                  <a:ea typeface="Arial" panose="020B0604020202020204" pitchFamily="34" charset="0"/>
                </a:rPr>
                <a:t>Проведите </a:t>
              </a:r>
            </a:p>
            <a:p>
              <a:r>
                <a:rPr lang="ru-RU" sz="8000" dirty="0">
                  <a:solidFill>
                    <a:srgbClr val="000000"/>
                  </a:solidFill>
                  <a:latin typeface="Bahnschrift SemiBold SemiConden" panose="020B0502040204020203" pitchFamily="34" charset="0"/>
                  <a:ea typeface="Arial" panose="020B0604020202020204" pitchFamily="34" charset="0"/>
                </a:rPr>
                <a:t>SEO-оптимизацию видео</a:t>
              </a:r>
              <a:endParaRPr lang="ru-RU" sz="8000" dirty="0">
                <a:latin typeface="Bahnschrift SemiBold SemiConden" panose="020B0502040204020203" pitchFamily="34" charset="0"/>
              </a:endParaRPr>
            </a:p>
          </p:txBody>
        </p:sp>
      </p:grp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470B5A4F-1A88-465D-A7C3-C34BFCB54CF4}"/>
              </a:ext>
            </a:extLst>
          </p:cNvPr>
          <p:cNvSpPr/>
          <p:nvPr/>
        </p:nvSpPr>
        <p:spPr>
          <a:xfrm>
            <a:off x="-3" y="-121707"/>
            <a:ext cx="12192000" cy="727325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endParaRPr lang="ru-RU" sz="3600" dirty="0">
              <a:latin typeface="Bahnschrift SemiBold SemiConden" panose="020B0502040204020203" pitchFamily="34" charset="0"/>
            </a:endParaRP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9E94B1D9-5698-4055-A947-EA5C52D5CADD}"/>
              </a:ext>
            </a:extLst>
          </p:cNvPr>
          <p:cNvSpPr/>
          <p:nvPr/>
        </p:nvSpPr>
        <p:spPr>
          <a:xfrm>
            <a:off x="848406" y="617891"/>
            <a:ext cx="10901705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Конечные заставки и подсказки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Используйте не больше 2-х действий. В идеале — добавьте кружок подписки и плашку на новое видео или предыдущее. 2 плашки с видео ставить нежелательно, но можно.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Сопроводите эти элементы интерактивными штуками (описание и стрелочки).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Вводите не менее 2-3 подсказок и делайте это органично (в соответствии с тем, что говорите).</a:t>
            </a:r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C3B1DD4C-9EDC-4AD0-97D1-DC5EF8CF0C71}"/>
              </a:ext>
            </a:extLst>
          </p:cNvPr>
          <p:cNvSpPr/>
          <p:nvPr/>
        </p:nvSpPr>
        <p:spPr>
          <a:xfrm>
            <a:off x="848406" y="409582"/>
            <a:ext cx="10901705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Превью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Сделайте так, чтобы превью соответствовало заголовку. Противоречие между ними негативно повлияет на количество просмотров и длительность просмотра видео.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Используйте высококачественные изображения (HD). Плохое разрешение — плохое качество продукта.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Загрузите авторское превью. Вы всегда можете взять один из шаблонов </a:t>
            </a:r>
            <a:r>
              <a:rPr lang="ru-RU" sz="3600" dirty="0" err="1">
                <a:solidFill>
                  <a:schemeClr val="bg1"/>
                </a:solidFill>
                <a:latin typeface="Bahnschrift SemiBold SemiConden" panose="020B0502040204020203" pitchFamily="34" charset="0"/>
              </a:rPr>
              <a:t>YouTube</a:t>
            </a:r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, но 90% лучших видеороликов, по данным авторов </a:t>
            </a:r>
            <a:r>
              <a:rPr lang="ru-RU" sz="3600" dirty="0" err="1">
                <a:solidFill>
                  <a:schemeClr val="bg1"/>
                </a:solidFill>
                <a:latin typeface="Bahnschrift SemiBold SemiConden" panose="020B0502040204020203" pitchFamily="34" charset="0"/>
              </a:rPr>
              <a:t>YouTube</a:t>
            </a:r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 </a:t>
            </a:r>
            <a:r>
              <a:rPr lang="ru-RU" sz="3600" dirty="0" err="1">
                <a:solidFill>
                  <a:schemeClr val="bg1"/>
                </a:solidFill>
                <a:latin typeface="Bahnschrift SemiBold SemiConden" panose="020B0502040204020203" pitchFamily="34" charset="0"/>
              </a:rPr>
              <a:t>Academy</a:t>
            </a:r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, используют пользовательский стоп-кадр.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endParaRPr lang="ru-RU" sz="3600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D23071E3-D7C6-41A8-9B11-A23375556101}"/>
              </a:ext>
            </a:extLst>
          </p:cNvPr>
          <p:cNvSpPr/>
          <p:nvPr/>
        </p:nvSpPr>
        <p:spPr>
          <a:xfrm>
            <a:off x="1976092" y="1516049"/>
            <a:ext cx="1090170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Предупреждение:</a:t>
            </a:r>
          </a:p>
          <a:p>
            <a:pPr lvl="0"/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Не </a:t>
            </a:r>
            <a:r>
              <a:rPr lang="ru-RU" sz="3600" dirty="0" err="1">
                <a:solidFill>
                  <a:schemeClr val="bg1"/>
                </a:solidFill>
                <a:latin typeface="Bahnschrift SemiBold SemiConden" panose="020B0502040204020203" pitchFamily="34" charset="0"/>
              </a:rPr>
              <a:t>переоптимизируйте</a:t>
            </a:r>
            <a:r>
              <a:rPr lang="ru-RU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 видео, у которого есть стабильный трафик. Допустим, у вас 500-1000 просмотров в час. Измените один тег — и ваши просмотры упадут до нуля.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endParaRPr lang="ru-RU" sz="3600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96861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9375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87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11111E-6 L 0 -0.175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7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7" grpId="0"/>
      <p:bldP spid="17" grpId="1"/>
      <p:bldP spid="18" grpId="0"/>
      <p:bldP spid="18" grpId="1"/>
      <p:bldP spid="20" grpId="0"/>
      <p:bldP spid="20" grpId="1"/>
      <p:bldP spid="21" grpId="0"/>
      <p:bldP spid="21" grpId="1"/>
      <p:bldP spid="22" grpId="0"/>
      <p:bldP spid="22" grpId="1"/>
      <p:bldP spid="23" grpId="0" animBg="1"/>
      <p:bldP spid="24" grpId="0"/>
      <p:bldP spid="24" grpId="1"/>
      <p:bldP spid="26" grpId="0"/>
      <p:bldP spid="26" grpId="1"/>
      <p:bldP spid="27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3D58001-77F9-474A-80AD-F5FADD487A06}"/>
              </a:ext>
            </a:extLst>
          </p:cNvPr>
          <p:cNvSpPr/>
          <p:nvPr/>
        </p:nvSpPr>
        <p:spPr>
          <a:xfrm>
            <a:off x="927473" y="1309658"/>
            <a:ext cx="1033705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9700" marR="139700" algn="just">
              <a:spcBef>
                <a:spcPts val="1100"/>
              </a:spcBef>
              <a:spcAft>
                <a:spcPts val="1100"/>
              </a:spcAft>
            </a:pPr>
            <a:r>
              <a:rPr lang="ru-RU" sz="8000" b="1" dirty="0">
                <a:solidFill>
                  <a:srgbClr val="242424"/>
                </a:solidFill>
                <a:latin typeface="Bahnschrift SemiBold SemiConden" panose="020B0502040204020203" pitchFamily="34" charset="0"/>
              </a:rPr>
              <a:t>Загружайте видео на канал по четкому графику</a:t>
            </a:r>
            <a:endParaRPr lang="ru-RU" sz="8000" b="1" dirty="0">
              <a:solidFill>
                <a:srgbClr val="434343"/>
              </a:solidFill>
              <a:effectLst/>
              <a:latin typeface="Bahnschrift SemiBold SemiConden" panose="020B0502040204020203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82C80FA-9F0B-4263-9742-F416B6B92305}"/>
              </a:ext>
            </a:extLst>
          </p:cNvPr>
          <p:cNvSpPr/>
          <p:nvPr/>
        </p:nvSpPr>
        <p:spPr>
          <a:xfrm>
            <a:off x="514350" y="0"/>
            <a:ext cx="11220450" cy="6858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4000" dirty="0">
                <a:latin typeface="Bahnschrift SemiBold SemiConden" panose="020B0502040204020203" pitchFamily="34" charset="0"/>
              </a:rPr>
              <a:t>Не нарушайте график. Если запланировали грузить 4 видео в неделю, делайте. Возьмете перерыв на 1-2 недели — ваши новые видео потеряют в динамике и разгонять канал будет очень сложно.</a:t>
            </a:r>
            <a:endParaRPr lang="en-US" sz="4000" dirty="0">
              <a:latin typeface="Bahnschrift SemiBold SemiConden" panose="020B0502040204020203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ru-RU" sz="4000" dirty="0">
              <a:latin typeface="Bahnschrift SemiBold SemiConden" panose="020B0502040204020203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4000" dirty="0">
                <a:latin typeface="Bahnschrift SemiBold SemiConden" panose="020B0502040204020203" pitchFamily="34" charset="0"/>
              </a:rPr>
              <a:t>Чем больше, тем лучше. Периодичность загрузки видео зависит от вашего формата.</a:t>
            </a:r>
          </a:p>
        </p:txBody>
      </p:sp>
    </p:spTree>
    <p:extLst>
      <p:ext uri="{BB962C8B-B14F-4D97-AF65-F5344CB8AC3E}">
        <p14:creationId xmlns:p14="http://schemas.microsoft.com/office/powerpoint/2010/main" val="120943995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AC50F049-68DF-4F15-9E12-A9FC30590244}"/>
              </a:ext>
            </a:extLst>
          </p:cNvPr>
          <p:cNvSpPr/>
          <p:nvPr/>
        </p:nvSpPr>
        <p:spPr>
          <a:xfrm>
            <a:off x="1428416" y="920621"/>
            <a:ext cx="6877384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9700" marR="139700" algn="just">
              <a:spcBef>
                <a:spcPts val="1100"/>
              </a:spcBef>
              <a:spcAft>
                <a:spcPts val="1100"/>
              </a:spcAft>
            </a:pPr>
            <a:r>
              <a:rPr lang="ru-RU" sz="8000" b="1" dirty="0">
                <a:solidFill>
                  <a:srgbClr val="242424"/>
                </a:solidFill>
                <a:latin typeface="Bahnschrift SemiBold SemiConden" panose="020B0502040204020203" pitchFamily="34" charset="0"/>
              </a:rPr>
              <a:t>Увеличьте просмотры видео в первые 4 часа</a:t>
            </a:r>
            <a:endParaRPr lang="ru-RU" sz="8000" b="1" dirty="0">
              <a:solidFill>
                <a:srgbClr val="434343"/>
              </a:solidFill>
              <a:effectLst/>
              <a:latin typeface="Bahnschrift SemiBold SemiConden" panose="020B0502040204020203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DD82E1A-F162-4EA2-8458-09220AF5CD31}"/>
              </a:ext>
            </a:extLst>
          </p:cNvPr>
          <p:cNvSpPr/>
          <p:nvPr/>
        </p:nvSpPr>
        <p:spPr>
          <a:xfrm>
            <a:off x="1781175" y="1166842"/>
            <a:ext cx="862965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139700" algn="just">
              <a:spcBef>
                <a:spcPts val="800"/>
              </a:spcBef>
              <a:spcAft>
                <a:spcPts val="800"/>
              </a:spcAft>
            </a:pPr>
            <a:r>
              <a:rPr lang="ru-RU" sz="3600" dirty="0">
                <a:solidFill>
                  <a:srgbClr val="242424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Запомните </a:t>
            </a:r>
            <a:r>
              <a:rPr lang="ru-RU" sz="3600" dirty="0">
                <a:solidFill>
                  <a:srgbClr val="242424"/>
                </a:solidFill>
                <a:effectLst/>
                <a:latin typeface="Bahnschrift SemiBold SemiConden" panose="020B0502040204020203" pitchFamily="34" charset="0"/>
                <a:ea typeface="Arial" panose="020B0604020202020204" pitchFamily="34" charset="0"/>
              </a:rPr>
              <a:t>правило 301+ просмотра</a:t>
            </a:r>
            <a:r>
              <a:rPr lang="ru-RU" sz="3600" dirty="0">
                <a:solidFill>
                  <a:srgbClr val="242424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. Если в течение первых 4-х часов после загрузки видео вы не получили более 301-го просмотра, ваши шансы попасть в топ </a:t>
            </a:r>
            <a:r>
              <a:rPr lang="ru-RU" sz="3600" dirty="0" err="1">
                <a:solidFill>
                  <a:srgbClr val="242424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YouTube</a:t>
            </a:r>
            <a:r>
              <a:rPr lang="ru-RU" sz="3600" dirty="0">
                <a:solidFill>
                  <a:srgbClr val="242424"/>
                </a:solidFill>
                <a:latin typeface="Bahnschrift SemiBold SemiConden" panose="020B0502040204020203" pitchFamily="34" charset="0"/>
                <a:ea typeface="Arial" panose="020B0604020202020204" pitchFamily="34" charset="0"/>
              </a:rPr>
              <a:t> стремятся к нулю. Как только под видео появится показатель «301 и более просмотров», расслабьтесь. Теперь его можно успешно продвинуть в топ.</a:t>
            </a:r>
            <a:endParaRPr lang="ru-RU" sz="3600" dirty="0">
              <a:latin typeface="Bahnschrift SemiBold SemiConden" panose="020B0502040204020203" pitchFamily="34" charset="0"/>
              <a:ea typeface="Arial" panose="020B0604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F08B700-109A-4A8B-9945-4E73060A0F1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000" dirty="0">
                <a:latin typeface="Bahnschrift SemiBold SemiConden" panose="020B0502040204020203" pitchFamily="34" charset="0"/>
              </a:rPr>
              <a:t>Как быстро получить просмотры?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4000" dirty="0">
                <a:latin typeface="Bahnschrift SemiBold SemiConden" panose="020B0502040204020203" pitchFamily="34" charset="0"/>
              </a:rPr>
              <a:t>Разместить ссылку на видео в соцсетях на странице своего сообщества/бренда.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4000" dirty="0">
                <a:latin typeface="Bahnschrift SemiBold SemiConden" panose="020B0502040204020203" pitchFamily="34" charset="0"/>
              </a:rPr>
              <a:t>Сделать посев видео в соцсетях, блогах, форумах, тематических СМИ, на </a:t>
            </a:r>
            <a:r>
              <a:rPr lang="ru-RU" sz="4000" dirty="0" err="1">
                <a:latin typeface="Bahnschrift SemiBold SemiConden" panose="020B0502040204020203" pitchFamily="34" charset="0"/>
              </a:rPr>
              <a:t>YouTube</a:t>
            </a:r>
            <a:r>
              <a:rPr lang="ru-RU" sz="4000" dirty="0">
                <a:latin typeface="Bahnschrift SemiBold SemiConden" panose="020B0502040204020203" pitchFamily="34" charset="0"/>
              </a:rPr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4000" dirty="0">
                <a:latin typeface="Bahnschrift SemiBold SemiConden" panose="020B0502040204020203" pitchFamily="34" charset="0"/>
              </a:rPr>
              <a:t>Запустить таргетированную рекламу в соцсетях.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4000" dirty="0">
                <a:latin typeface="Bahnschrift SemiBold SemiConden" panose="020B0502040204020203" pitchFamily="34" charset="0"/>
                <a:hlinkClick r:id="rId2"/>
              </a:rPr>
              <a:t>Сделать рассылку</a:t>
            </a:r>
            <a:r>
              <a:rPr lang="ru-RU" sz="4000" dirty="0">
                <a:latin typeface="Bahnschrift SemiBold SemiConden" panose="020B0502040204020203" pitchFamily="34" charset="0"/>
              </a:rPr>
              <a:t> по своей базе подписчиков и/или по базе партнеров.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4000" dirty="0">
                <a:latin typeface="Bahnschrift SemiBold SemiConden" panose="020B0502040204020203" pitchFamily="34" charset="0"/>
              </a:rPr>
              <a:t>Разместить рекламу в мобильных приложениях.</a:t>
            </a:r>
            <a:r>
              <a:rPr lang="en-US" sz="4000" dirty="0">
                <a:latin typeface="Bahnschrift SemiBold SemiConden" panose="020B0502040204020203" pitchFamily="34" charset="0"/>
              </a:rPr>
              <a:t> </a:t>
            </a:r>
            <a:endParaRPr lang="ru-RU" sz="4000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3312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5" grpId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0EBCACD-3AB4-4BE2-8D0D-6A551385074D}"/>
              </a:ext>
            </a:extLst>
          </p:cNvPr>
          <p:cNvSpPr/>
          <p:nvPr/>
        </p:nvSpPr>
        <p:spPr>
          <a:xfrm>
            <a:off x="695325" y="1380678"/>
            <a:ext cx="1080135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>
                <a:latin typeface="Bahnschrift SemiBold SemiConden" panose="020B0502040204020203" pitchFamily="34" charset="0"/>
              </a:rPr>
              <a:t>Рекомендация: смотрите в аналитике пиковое время просмотров на вашем канале и загружайте ролик за 3-4 часа до этого периода, чтобы он подразогнался. Вы получите максимальное количество просмотров в первые 24 часа, а это — ключевой фактор успеха ролика. Дальше развитие пойдет гораздо быстрее.</a:t>
            </a:r>
          </a:p>
        </p:txBody>
      </p:sp>
    </p:spTree>
    <p:extLst>
      <p:ext uri="{BB962C8B-B14F-4D97-AF65-F5344CB8AC3E}">
        <p14:creationId xmlns:p14="http://schemas.microsoft.com/office/powerpoint/2010/main" val="384775851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12136A6-7AB0-4F77-8CD7-5CA8938FC370}"/>
              </a:ext>
            </a:extLst>
          </p:cNvPr>
          <p:cNvSpPr/>
          <p:nvPr/>
        </p:nvSpPr>
        <p:spPr>
          <a:xfrm>
            <a:off x="5670844" y="2767280"/>
            <a:ext cx="526618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8000" dirty="0">
                <a:latin typeface="Bahnschrift SemiBold SemiConden" panose="020B0502040204020203" pitchFamily="34" charset="0"/>
              </a:rPr>
              <a:t>Заключение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CAF9012-4CC7-4788-AB66-07424DC1E69A}"/>
              </a:ext>
            </a:extLst>
          </p:cNvPr>
          <p:cNvSpPr/>
          <p:nvPr/>
        </p:nvSpPr>
        <p:spPr>
          <a:xfrm>
            <a:off x="870128" y="729734"/>
            <a:ext cx="920316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600" dirty="0">
                <a:latin typeface="Bahnschrift SemiBold SemiConden" panose="020B0502040204020203" pitchFamily="34" charset="0"/>
              </a:rPr>
              <a:t>Чтобы вывести ролик в топ </a:t>
            </a:r>
            <a:r>
              <a:rPr lang="ru-RU" sz="3600" dirty="0" err="1">
                <a:latin typeface="Bahnschrift SemiBold SemiConden" panose="020B0502040204020203" pitchFamily="34" charset="0"/>
              </a:rPr>
              <a:t>YouTube</a:t>
            </a:r>
            <a:r>
              <a:rPr lang="ru-RU" sz="3600" dirty="0">
                <a:latin typeface="Bahnschrift SemiBold SemiConden" panose="020B0502040204020203" pitchFamily="34" charset="0"/>
              </a:rPr>
              <a:t>, вы должны: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FEABF53-EA70-400A-82F5-9BED9BF34845}"/>
              </a:ext>
            </a:extLst>
          </p:cNvPr>
          <p:cNvSpPr/>
          <p:nvPr/>
        </p:nvSpPr>
        <p:spPr>
          <a:xfrm>
            <a:off x="1254971" y="2148185"/>
            <a:ext cx="968205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>
                <a:latin typeface="Bahnschrift SemiBold SemiConden" panose="020B0502040204020203" pitchFamily="34" charset="0"/>
              </a:rPr>
              <a:t>1.	Понимать психологию зрителя — как он смотрит ваше видео, как долго он его смотрит, что он делает дальше, что мотивирует его на эти действия.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65E30D58-0234-47F8-A4A7-A8E3A7A49190}"/>
              </a:ext>
            </a:extLst>
          </p:cNvPr>
          <p:cNvSpPr/>
          <p:nvPr/>
        </p:nvSpPr>
        <p:spPr>
          <a:xfrm>
            <a:off x="1096080" y="2148185"/>
            <a:ext cx="968205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3600" dirty="0">
                <a:latin typeface="Bahnschrift SemiBold SemiConden" panose="020B0502040204020203" pitchFamily="34" charset="0"/>
              </a:rPr>
              <a:t>Ваша основная задача — чтобы зритель досмотрел видео до конца, проявил активность (лайки, </a:t>
            </a:r>
            <a:r>
              <a:rPr lang="ru-RU" sz="3600" dirty="0" err="1">
                <a:latin typeface="Bahnschrift SemiBold SemiConden" panose="020B0502040204020203" pitchFamily="34" charset="0"/>
              </a:rPr>
              <a:t>комменты</a:t>
            </a:r>
            <a:r>
              <a:rPr lang="ru-RU" sz="3600" dirty="0">
                <a:latin typeface="Bahnschrift SemiBold SemiConden" panose="020B0502040204020203" pitchFamily="34" charset="0"/>
              </a:rPr>
              <a:t>, репосты), подписался на канал и смотрел дальше как можно больше видео. </a:t>
            </a:r>
            <a:r>
              <a:rPr lang="ru-RU" sz="3600" dirty="0" err="1">
                <a:latin typeface="Bahnschrift SemiBold SemiConden" panose="020B0502040204020203" pitchFamily="34" charset="0"/>
              </a:rPr>
              <a:t>YouTube</a:t>
            </a:r>
            <a:r>
              <a:rPr lang="ru-RU" sz="3600" dirty="0">
                <a:latin typeface="Bahnschrift SemiBold SemiConden" panose="020B0502040204020203" pitchFamily="34" charset="0"/>
              </a:rPr>
              <a:t> посчитает вас интересным для зрителя, полезным для себя и повысит ваш рейтинг в выдаче.</a:t>
            </a:r>
          </a:p>
        </p:txBody>
      </p:sp>
    </p:spTree>
    <p:extLst>
      <p:ext uri="{BB962C8B-B14F-4D97-AF65-F5344CB8AC3E}">
        <p14:creationId xmlns:p14="http://schemas.microsoft.com/office/powerpoint/2010/main" val="15980964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1" grpId="0"/>
      <p:bldP spid="11" grpId="1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A9C4992-FD59-42C9-AEF3-79F9DC5BC7F3}"/>
              </a:ext>
            </a:extLst>
          </p:cNvPr>
          <p:cNvPicPr/>
          <p:nvPr/>
        </p:nvPicPr>
        <p:blipFill rotWithShape="1">
          <a:blip r:embed="rId2"/>
          <a:srcRect l="20011" t="15508" r="21368" b="5131"/>
          <a:stretch/>
        </p:blipFill>
        <p:spPr bwMode="auto">
          <a:xfrm>
            <a:off x="1047750" y="258446"/>
            <a:ext cx="7513320" cy="57207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B609CDF-E24F-4BE5-91F6-C51FC8DE22DB}"/>
              </a:ext>
            </a:extLst>
          </p:cNvPr>
          <p:cNvPicPr/>
          <p:nvPr/>
        </p:nvPicPr>
        <p:blipFill rotWithShape="1">
          <a:blip r:embed="rId3"/>
          <a:srcRect l="39894" t="26453" r="15596" b="24060"/>
          <a:stretch/>
        </p:blipFill>
        <p:spPr bwMode="auto">
          <a:xfrm>
            <a:off x="1047750" y="878840"/>
            <a:ext cx="8644890" cy="540585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BA98FF0-9F71-41AE-9665-3593573384D2}"/>
              </a:ext>
            </a:extLst>
          </p:cNvPr>
          <p:cNvPicPr/>
          <p:nvPr/>
        </p:nvPicPr>
        <p:blipFill rotWithShape="1">
          <a:blip r:embed="rId4" cstate="print"/>
          <a:srcRect l="384" t="8439" r="12261" b="8552"/>
          <a:stretch/>
        </p:blipFill>
        <p:spPr bwMode="auto">
          <a:xfrm>
            <a:off x="-137150" y="0"/>
            <a:ext cx="12329150" cy="65900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BB53830-060D-4BA4-AD87-AB466040FEA5}"/>
              </a:ext>
            </a:extLst>
          </p:cNvPr>
          <p:cNvPicPr/>
          <p:nvPr/>
        </p:nvPicPr>
        <p:blipFill rotWithShape="1">
          <a:blip r:embed="rId5" cstate="print"/>
          <a:srcRect t="8439" r="10850" b="5815"/>
          <a:stretch/>
        </p:blipFill>
        <p:spPr bwMode="auto">
          <a:xfrm>
            <a:off x="-242178" y="0"/>
            <a:ext cx="12434178" cy="67269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D018140-57CF-41A4-8F03-32F47E1DE7F3}"/>
              </a:ext>
            </a:extLst>
          </p:cNvPr>
          <p:cNvPicPr/>
          <p:nvPr/>
        </p:nvPicPr>
        <p:blipFill rotWithShape="1">
          <a:blip r:embed="rId6" cstate="print"/>
          <a:srcRect l="1" t="8666" r="15082" b="6271"/>
          <a:stretch/>
        </p:blipFill>
        <p:spPr bwMode="auto">
          <a:xfrm>
            <a:off x="-137150" y="-83033"/>
            <a:ext cx="12329150" cy="694678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299009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912</Words>
  <Application>Microsoft Office PowerPoint</Application>
  <PresentationFormat>Широкоэкранный</PresentationFormat>
  <Paragraphs>60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Bahnschrift SemiBold SemiConden</vt:lpstr>
      <vt:lpstr>Calibri</vt:lpstr>
      <vt:lpstr>Calibri Light</vt:lpstr>
      <vt:lpstr>Тема Office</vt:lpstr>
      <vt:lpstr>Как попасть в топ YouTube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Как попасть в топ YouTube</dc:title>
  <dc:creator>Damir Kalkenov</dc:creator>
  <cp:lastModifiedBy>Damir Kalkenov</cp:lastModifiedBy>
  <cp:revision>11</cp:revision>
  <dcterms:created xsi:type="dcterms:W3CDTF">2020-03-07T09:42:58Z</dcterms:created>
  <dcterms:modified xsi:type="dcterms:W3CDTF">2020-03-07T11:20:25Z</dcterms:modified>
</cp:coreProperties>
</file>

<file path=docProps/thumbnail.jpeg>
</file>